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30781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1394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1663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315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49268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6671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32577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59826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07970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1154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24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57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F8F65-F13B-49F9-85D7-15B802D49D64}" type="datetimeFigureOut">
              <a:rPr lang="es-CL" smtClean="0"/>
              <a:t>13-07-2021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747B8-3C48-41D4-BDDF-8873D8B107EC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5241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2483893"/>
            <a:ext cx="9144000" cy="1787856"/>
          </a:xfrm>
        </p:spPr>
        <p:txBody>
          <a:bodyPr/>
          <a:lstStyle/>
          <a:p>
            <a:r>
              <a:rPr lang="es-CL" b="1" dirty="0"/>
              <a:t>Plan de Funcionamiento año escolar 2021: Protocolos.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4981433"/>
            <a:ext cx="9144000" cy="1037229"/>
          </a:xfrm>
        </p:spPr>
        <p:txBody>
          <a:bodyPr/>
          <a:lstStyle/>
          <a:p>
            <a:r>
              <a:rPr lang="es-ES" dirty="0"/>
              <a:t>Colegio Mixto Inmaculada Concepción, Talcahuano</a:t>
            </a:r>
          </a:p>
          <a:p>
            <a:r>
              <a:rPr lang="es-ES" dirty="0"/>
              <a:t>Primer semestre, 2021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0223" y="410536"/>
            <a:ext cx="1411081" cy="1832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251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/>
              <a:t>Protocolo para control de acceso a personal interno y visitas.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01755"/>
            <a:ext cx="10515600" cy="4585648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Asegurar que toda persona que desee ingresar al establecimiento cuente con su mascarilla, implementándola de forma correcta. Control de temperatura en puerta de acceso principal del establecimiento. </a:t>
            </a:r>
            <a:endParaRPr lang="es-ES" sz="2400" u="sng" dirty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r>
              <a:rPr lang="es-ES" sz="2400" dirty="0"/>
              <a:t>Asistir con alcohol gel, indicando lugar de implementación. </a:t>
            </a:r>
          </a:p>
          <a:p>
            <a:pPr algn="just"/>
            <a:r>
              <a:rPr lang="es-ES" sz="2400" dirty="0"/>
              <a:t>Indicar lugar y procedimiento para desinfección de calzado. </a:t>
            </a:r>
          </a:p>
          <a:p>
            <a:pPr algn="just"/>
            <a:r>
              <a:rPr lang="es-ES" sz="2400" dirty="0"/>
              <a:t>Registro de visitas: dejar por escrito en libro de vistas el nombre y apellidos, motivo de visita y número de contacto. </a:t>
            </a:r>
          </a:p>
          <a:p>
            <a:pPr algn="just"/>
            <a:r>
              <a:rPr lang="es-ES" sz="2400" dirty="0"/>
              <a:t>Los inspectores y personal de portería tendrán la facultad de hacer cumplir el presente protocolo a toda persona que ingrese al establecimiento, ya sea funcionario o persona externa.</a:t>
            </a:r>
            <a:endParaRPr lang="es-CL" sz="2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7915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55093"/>
            <a:ext cx="10515600" cy="6005014"/>
          </a:xfrm>
        </p:spPr>
        <p:txBody>
          <a:bodyPr/>
          <a:lstStyle/>
          <a:p>
            <a:r>
              <a:rPr lang="es-CL" b="1" dirty="0"/>
              <a:t>1.4.</a:t>
            </a:r>
            <a:r>
              <a:rPr lang="es-CL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CL" dirty="0"/>
              <a:t>Rutinas para recreos.</a:t>
            </a:r>
          </a:p>
          <a:p>
            <a:endParaRPr lang="es-CL" dirty="0"/>
          </a:p>
          <a:p>
            <a:pPr algn="just"/>
            <a:r>
              <a:rPr lang="es-ES" sz="2400" dirty="0"/>
              <a:t>Se contempla descanso por medio de pausas activas al interior de las aulas. (medida evaluable según la contingencia sanitaria) </a:t>
            </a:r>
          </a:p>
          <a:p>
            <a:pPr algn="just"/>
            <a:r>
              <a:rPr lang="es-ES" sz="2400" dirty="0"/>
              <a:t>Se mantendrán recreos parcializados por nivel y se delimitarán los sectores, con el fin de respetar los aforos correspondientes según la normativa. De esta manera se ocuparán los espacios de los recreos para ventilar y sanitizar las salas.</a:t>
            </a:r>
          </a:p>
          <a:p>
            <a:pPr marL="0" indent="0" algn="just">
              <a:buNone/>
            </a:pPr>
            <a:r>
              <a:rPr lang="es-ES" sz="2400" dirty="0"/>
              <a:t>   </a:t>
            </a:r>
          </a:p>
          <a:p>
            <a:pPr algn="just"/>
            <a:r>
              <a:rPr lang="es-ES" b="1" dirty="0"/>
              <a:t>1.5.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/>
              <a:t>Rutinas para el uso de baños.</a:t>
            </a:r>
          </a:p>
          <a:p>
            <a:pPr marL="0" indent="0" algn="just">
              <a:buNone/>
            </a:pPr>
            <a:endParaRPr lang="es-ES" sz="800" dirty="0"/>
          </a:p>
          <a:p>
            <a:pPr algn="just"/>
            <a:r>
              <a:rPr lang="es-ES" sz="2400" dirty="0"/>
              <a:t>b) Se exigirá el uso correcto de mascarilla a todos los estudiantes que deseen ingresar al baño, además de asistir al ingreso y salida del baño con alcohol gel. </a:t>
            </a:r>
            <a:endParaRPr lang="es-ES" dirty="0"/>
          </a:p>
          <a:p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83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0501" y="641445"/>
            <a:ext cx="10753299" cy="5535518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c) La paramédico asistirá una vez por bloque de clases  con insumos de higiene, en caso de ser necesario, tanto en las salas de clases como baños.</a:t>
            </a:r>
          </a:p>
          <a:p>
            <a:pPr marL="0" indent="0" algn="just">
              <a:buNone/>
            </a:pPr>
            <a:endParaRPr lang="es-ES" sz="2400" u="sng" dirty="0">
              <a:solidFill>
                <a:srgbClr val="FF0000"/>
              </a:solidFill>
            </a:endParaRPr>
          </a:p>
          <a:p>
            <a:pPr algn="just"/>
            <a:r>
              <a:rPr lang="es-ES" sz="2400" dirty="0"/>
              <a:t>d) Los inspectores educaciones deben asegurar el flujo de estudiantes controlando y evitando posibles aglomeraciones, fuera de la sala de clases. </a:t>
            </a:r>
            <a:endParaRPr lang="es-ES" sz="2400" u="sng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es-ES" sz="2400" dirty="0"/>
          </a:p>
          <a:p>
            <a:r>
              <a:rPr lang="es-ES" sz="2400" dirty="0"/>
              <a:t>e) Inspectores educacionales deben custodiar el orden y distanciamiento social al momento de los recesos de clases, haciendo respetar la demarcación de distanciamiento social en el piso al ingreso de los baños.</a:t>
            </a:r>
          </a:p>
          <a:p>
            <a:pPr marL="0" indent="0">
              <a:buNone/>
            </a:pPr>
            <a:endParaRPr lang="es-ES" sz="2400" dirty="0">
              <a:solidFill>
                <a:srgbClr val="FF0000"/>
              </a:solidFill>
            </a:endParaRP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8392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8866" y="365125"/>
            <a:ext cx="10727140" cy="1325563"/>
          </a:xfrm>
        </p:spPr>
        <p:txBody>
          <a:bodyPr>
            <a:normAutofit/>
          </a:bodyPr>
          <a:lstStyle/>
          <a:p>
            <a:r>
              <a:rPr lang="es-ES" sz="4000" b="1" dirty="0"/>
              <a:t>2.</a:t>
            </a:r>
            <a:r>
              <a:rPr lang="es-ES" sz="40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4000" b="1" dirty="0"/>
              <a:t>Protocolos de actuación ante sospecha o confirmación de casos COVID-19. </a:t>
            </a:r>
            <a:endParaRPr lang="es-CL" sz="4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7797" y="2088106"/>
            <a:ext cx="10918209" cy="4531057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En el caso que un estudiante o funcionario presente COVID positivo, se procederá a revisar la totalidad de las personas que estuvieron en contacto con el estudiante o funcionario contagiado, quedando en cuarentena preventiva (sin posibilidad de hacer ingreso al establecimiento). </a:t>
            </a:r>
          </a:p>
          <a:p>
            <a:pPr marL="0" indent="0" algn="just">
              <a:buNone/>
            </a:pPr>
            <a:endParaRPr lang="es-ES" sz="2400" dirty="0"/>
          </a:p>
          <a:p>
            <a:pPr algn="just"/>
            <a:r>
              <a:rPr lang="es-ES" sz="2400" dirty="0"/>
              <a:t>La dirección del establecimiento, en el marco de esta medida, podrá determinar la cuarentena de uno o más cursos según los antecedentes que maneje en ese momento. La medida de cuarentena deberá ser notificada a la comunidad educativo pastoral vía correo electrónico (correo institucional), además de publicar esta medida en la página web institucional. </a:t>
            </a:r>
            <a:endParaRPr lang="es-CL" sz="2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679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2137" y="600501"/>
            <a:ext cx="10971663" cy="5576462"/>
          </a:xfrm>
        </p:spPr>
        <p:txBody>
          <a:bodyPr>
            <a:normAutofit/>
          </a:bodyPr>
          <a:lstStyle/>
          <a:p>
            <a:pPr algn="just"/>
            <a:r>
              <a:rPr lang="es-ES" sz="2400" dirty="0"/>
              <a:t>En el caso que existan dos o más casos COVID al interior del establecimiento, la dirección del establecimiento deberá suspender la totalidad de las funciones académicas y no académicas presenciales en el establecimiento, informando esta medida por los correos institucionales, además de la publicación en la página web institucional. </a:t>
            </a:r>
          </a:p>
          <a:p>
            <a:pPr marL="0" indent="0" algn="just">
              <a:buNone/>
            </a:pPr>
            <a:endParaRPr lang="es-ES" sz="2400" dirty="0"/>
          </a:p>
          <a:p>
            <a:pPr algn="just"/>
            <a:r>
              <a:rPr lang="es-ES" sz="2400" dirty="0"/>
              <a:t>Ante la presencia de miembros de la comunidad educativa contagiada de COVID (uno o más) se notificará a las autoridades sanitarias, estando facultado el establecimiento de entregar a estas antecedentes como son direcciones, números telefónicos de contacto y correos electrónicos del miembro contagiado como de las personas que estuvieron en contacto directo. </a:t>
            </a:r>
            <a:endParaRPr lang="es-CL" sz="2400" dirty="0"/>
          </a:p>
          <a:p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5567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4000" b="1" dirty="0"/>
              <a:t>Protocolo para el correcto consumo de colación</a:t>
            </a:r>
            <a:endParaRPr lang="es-CL" sz="40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085975"/>
            <a:ext cx="10515600" cy="4090988"/>
          </a:xfrm>
        </p:spPr>
        <p:txBody>
          <a:bodyPr>
            <a:normAutofit/>
          </a:bodyPr>
          <a:lstStyle/>
          <a:p>
            <a:pPr marL="0" lvl="0" indent="0" algn="just">
              <a:buNone/>
            </a:pPr>
            <a:r>
              <a:rPr lang="es-CL" sz="2400" b="1" dirty="0"/>
              <a:t>1.</a:t>
            </a:r>
            <a:r>
              <a:rPr lang="es-CL" sz="2400" b="1" dirty="0">
                <a:solidFill>
                  <a:srgbClr val="C00000"/>
                </a:solidFill>
              </a:rPr>
              <a:t> </a:t>
            </a:r>
            <a:r>
              <a:rPr lang="es-CL" sz="2400" dirty="0"/>
              <a:t>Traer al colegio una merienda (de preferencia productos envasados) evitando llevar colación en potes o similares que requieran ser calentados en horno microondas, procurando no realizar desplazamientos dentro del colegio. </a:t>
            </a:r>
          </a:p>
          <a:p>
            <a:pPr marL="0" indent="0" algn="just">
              <a:buNone/>
            </a:pPr>
            <a:endParaRPr lang="es-CL" sz="2400" dirty="0"/>
          </a:p>
          <a:p>
            <a:pPr marL="0" lvl="0" indent="0" algn="just">
              <a:buNone/>
            </a:pPr>
            <a:r>
              <a:rPr lang="es-CL" sz="2400" b="1" dirty="0"/>
              <a:t>2. </a:t>
            </a:r>
            <a:r>
              <a:rPr lang="es-CL" sz="2400" dirty="0"/>
              <a:t>La colación se consumirá en horario y lugar previamente determinado.</a:t>
            </a:r>
          </a:p>
          <a:p>
            <a:pPr marL="0" lvl="0" indent="0" algn="just">
              <a:buNone/>
            </a:pPr>
            <a:r>
              <a:rPr lang="es-CL" sz="2400" b="1" dirty="0"/>
              <a:t>3. </a:t>
            </a:r>
            <a:r>
              <a:rPr lang="es-CL" sz="2400" dirty="0"/>
              <a:t>No realizar intercambio de alimentos, procurando mantener el distanciamiento social en todo momento (Mínimo 1 metro de distancia)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258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785813"/>
            <a:ext cx="10515600" cy="5391150"/>
          </a:xfrm>
        </p:spPr>
        <p:txBody>
          <a:bodyPr/>
          <a:lstStyle/>
          <a:p>
            <a:pPr marL="0" lvl="0" indent="0">
              <a:buNone/>
            </a:pPr>
            <a:r>
              <a:rPr lang="es-CL" sz="2400" b="1" dirty="0"/>
              <a:t>4. </a:t>
            </a:r>
            <a:r>
              <a:rPr lang="es-CL" sz="2400" dirty="0"/>
              <a:t>El (la) estudiante deberá depositar los residuos de su colación en el basurero de la sala, respetando el distanciamiento social, de lo contrario lo deberá guardar en una bolsa, en su mochila. </a:t>
            </a:r>
          </a:p>
          <a:p>
            <a:pPr marL="0" lvl="0" indent="0">
              <a:buNone/>
            </a:pPr>
            <a:endParaRPr lang="es-CL" sz="2400" dirty="0"/>
          </a:p>
          <a:p>
            <a:pPr marL="0" lvl="0" indent="0">
              <a:buNone/>
            </a:pPr>
            <a:r>
              <a:rPr lang="es-CL" sz="2400" b="1" dirty="0"/>
              <a:t>5. </a:t>
            </a:r>
            <a:r>
              <a:rPr lang="es-CL" sz="2400" dirty="0"/>
              <a:t>El (la) estudiante debe desinfectar su puesto luego de comer su colación. </a:t>
            </a:r>
          </a:p>
          <a:p>
            <a:pPr marL="0" lvl="0" indent="0">
              <a:buNone/>
            </a:pPr>
            <a:endParaRPr lang="es-CL" sz="2400" dirty="0"/>
          </a:p>
          <a:p>
            <a:pPr marL="0" lvl="0" indent="0" algn="just">
              <a:buNone/>
            </a:pPr>
            <a:r>
              <a:rPr lang="es-CL" sz="2400" b="1" dirty="0"/>
              <a:t>6.</a:t>
            </a:r>
            <a:r>
              <a:rPr lang="es-CL" sz="2400" b="1" dirty="0">
                <a:solidFill>
                  <a:srgbClr val="C00000"/>
                </a:solidFill>
              </a:rPr>
              <a:t> </a:t>
            </a:r>
            <a:r>
              <a:rPr lang="es-CL" sz="2400" dirty="0"/>
              <a:t>Los elementos de desinfección se encontrarán a disposición en la sala de clases y dependencias del establecimiento. habilitada para situaciones COVID-19. 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6208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7797" y="777922"/>
            <a:ext cx="10726003" cy="5399041"/>
          </a:xfrm>
        </p:spPr>
        <p:txBody>
          <a:bodyPr/>
          <a:lstStyle/>
          <a:p>
            <a:pPr marL="0" indent="0">
              <a:buNone/>
            </a:pPr>
            <a:r>
              <a:rPr lang="es-ES" b="1" dirty="0"/>
              <a:t>4.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/>
              <a:t>Organización de la jornada.</a:t>
            </a:r>
          </a:p>
          <a:p>
            <a:pPr marL="0" indent="0">
              <a:buNone/>
            </a:pPr>
            <a:endParaRPr lang="es-ES" sz="800" dirty="0"/>
          </a:p>
          <a:p>
            <a:r>
              <a:rPr lang="es-CL" sz="2400" dirty="0"/>
              <a:t>Educación mixta: medias jornadas, días alternos o semanas alternas (internados) </a:t>
            </a:r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b="1" dirty="0"/>
              <a:t>5.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dirty="0"/>
              <a:t>Plan de educación remota. </a:t>
            </a:r>
          </a:p>
          <a:p>
            <a:pPr marL="0" indent="0">
              <a:buNone/>
            </a:pPr>
            <a:endParaRPr lang="es-ES" sz="800" dirty="0"/>
          </a:p>
          <a:p>
            <a:r>
              <a:rPr lang="es-ES" sz="2400" dirty="0"/>
              <a:t>Protocolo de actuación para una sana convivencia a la labor educativa durante clases modalidad online (Protocolo presentado a la comunidad Educativo-Pastoral durante el año escolar 2020)</a:t>
            </a:r>
            <a:endParaRPr lang="es-CL" sz="2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247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/>
              <a:t>Introducción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ES" sz="2400" dirty="0"/>
              <a:t>La Información que se presentará a continuación, contenida principalmente en Protocolos de actuación, está encaminada a garantizar la seguridad sanitaria de todos (as) los integrantes de nuestra comunidad Educativa-Pastoral al momento de retornar a las dependencias de nuestro Colegio. Es de vital importancia dar cumplimiento al presente protocolo, debido a que de esta forma podremos, en conjunto, disminuir al máximo y dentro de nuestras posibilidades el contagio de COVID-19.</a:t>
            </a:r>
            <a:endParaRPr lang="es-CL" sz="2400" dirty="0"/>
          </a:p>
        </p:txBody>
      </p:sp>
    </p:spTree>
    <p:extLst>
      <p:ext uri="{BB962C8B-B14F-4D97-AF65-F5344CB8AC3E}">
        <p14:creationId xmlns:p14="http://schemas.microsoft.com/office/powerpoint/2010/main" val="3985750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30630"/>
            <a:ext cx="10515600" cy="979714"/>
          </a:xfrm>
        </p:spPr>
        <p:txBody>
          <a:bodyPr/>
          <a:lstStyle/>
          <a:p>
            <a:r>
              <a:rPr lang="es-CL" b="1" dirty="0"/>
              <a:t>Protocolo Sanitario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262743"/>
            <a:ext cx="10515600" cy="4914220"/>
          </a:xfrm>
        </p:spPr>
        <p:txBody>
          <a:bodyPr/>
          <a:lstStyle/>
          <a:p>
            <a:r>
              <a:rPr lang="es-CL" sz="2400" b="1" dirty="0"/>
              <a:t>1.1.</a:t>
            </a:r>
            <a:r>
              <a:rPr lang="es-CL" sz="2400" b="1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CL" sz="2400" b="1" dirty="0"/>
              <a:t>Proceso de limpieza y desinfección de salas de clases y otros espacios del establecimiento</a:t>
            </a:r>
          </a:p>
          <a:p>
            <a:pPr marL="0" indent="0">
              <a:buNone/>
            </a:pPr>
            <a:endParaRPr lang="es-CL" dirty="0"/>
          </a:p>
          <a:p>
            <a:pPr algn="just"/>
            <a:r>
              <a:rPr lang="es-CL" sz="2000" dirty="0"/>
              <a:t>Una vez efectuado el proceso de limpieza, se debe realizar la desinfección de superficies ya limpias, con la aplicación de productos desinfectantes a través del uso de rociadores, toallas, paños de fibra o microfibra o trapeadores, entre otros métodos.</a:t>
            </a:r>
          </a:p>
          <a:p>
            <a:pPr algn="just"/>
            <a:endParaRPr lang="es-CL" sz="2000" dirty="0"/>
          </a:p>
          <a:p>
            <a:pPr algn="just"/>
            <a:r>
              <a:rPr lang="es-CL" sz="2000" dirty="0"/>
              <a:t>Se debe priorizar la limpieza y desinfección de todas aquellas superficies que son manipuladas por los usuarios con alta frecuencia, como lo es: manillas, pasamanos, taza del inodoro, llaves de agua, superficies de las mesas, escritorios, superficies de apoyo, entre otras.</a:t>
            </a:r>
          </a:p>
          <a:p>
            <a:pPr algn="just"/>
            <a:endParaRPr lang="es-CL" sz="2000" dirty="0"/>
          </a:p>
          <a:p>
            <a:pPr algn="just"/>
            <a:endParaRPr lang="es-CL" sz="2000" dirty="0"/>
          </a:p>
          <a:p>
            <a:endParaRPr lang="es-CL" sz="2000" dirty="0"/>
          </a:p>
          <a:p>
            <a:endParaRPr lang="es-CL" sz="2000" dirty="0"/>
          </a:p>
          <a:p>
            <a:endParaRPr lang="es-CL" sz="20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072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598714"/>
            <a:ext cx="10515600" cy="5578249"/>
          </a:xfrm>
        </p:spPr>
        <p:txBody>
          <a:bodyPr/>
          <a:lstStyle/>
          <a:p>
            <a:r>
              <a:rPr lang="es-CL" b="1" dirty="0"/>
              <a:t>Limpieza de las áreas y equipos de trabajo:</a:t>
            </a:r>
          </a:p>
          <a:p>
            <a:endParaRPr lang="es-CL" dirty="0"/>
          </a:p>
          <a:p>
            <a:pPr algn="just"/>
            <a:r>
              <a:rPr lang="es-CL" sz="2400" dirty="0"/>
              <a:t>Mantener ambientes limpios y ventilados. Limpiar y desinfectar diariamente (con alcohol y cloro), especialmente las áreas de contacto como pasamanos, manillas de las puertas, interruptores, teléfonos, comedores, servicios higiénicos, escritorios de trabajo, lavaplatos, superficies, dispensadores de agua, casilleros, teclados, entre otros. Realizar limpieza y desinfección de casino y comedor posterior al uso de estos.</a:t>
            </a:r>
          </a:p>
          <a:p>
            <a:pPr algn="just"/>
            <a:endParaRPr lang="es-CL" sz="2400" dirty="0"/>
          </a:p>
          <a:p>
            <a:pPr algn="just"/>
            <a:r>
              <a:rPr lang="es-CL" sz="2400" dirty="0"/>
              <a:t>Reforzar la higiene de los baños con el fin de evitar la presencia de residuos de orina, heces u otros. Limpieza y desinfección del mesón de atención antes y después de atender visitas, padres o apoderados</a:t>
            </a:r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0909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875"/>
          </a:xfrm>
        </p:spPr>
        <p:txBody>
          <a:bodyPr/>
          <a:lstStyle/>
          <a:p>
            <a:r>
              <a:rPr lang="es-CL" b="1" dirty="0"/>
              <a:t>Protocolo Aula Segura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199" y="1271588"/>
            <a:ext cx="10951029" cy="5303383"/>
          </a:xfrm>
          <a:noFill/>
        </p:spPr>
        <p:txBody>
          <a:bodyPr>
            <a:normAutofit/>
          </a:bodyPr>
          <a:lstStyle/>
          <a:p>
            <a:r>
              <a:rPr lang="es-CL" sz="2400" dirty="0"/>
              <a:t>Se hace necesario que tanto los estudiantes como docentes tengan presente las siguientes exigencias:</a:t>
            </a:r>
          </a:p>
          <a:p>
            <a:pPr marL="0" indent="0">
              <a:buNone/>
            </a:pPr>
            <a:endParaRPr lang="es-CL" sz="1600" dirty="0"/>
          </a:p>
          <a:p>
            <a:pPr marL="0" indent="0" algn="just">
              <a:buNone/>
            </a:pPr>
            <a:r>
              <a:rPr lang="es-CL" sz="2400" dirty="0"/>
              <a:t>1. Lavado de manos , uso de alcohol gel y mascarilla para ingresar al aula. </a:t>
            </a:r>
          </a:p>
          <a:p>
            <a:pPr marL="0" indent="0" algn="just">
              <a:buNone/>
            </a:pPr>
            <a:r>
              <a:rPr lang="es-CL" sz="2400" dirty="0"/>
              <a:t>2. Los estudiantes y el docente deben mantener distanciamiento de dos metros. </a:t>
            </a:r>
          </a:p>
          <a:p>
            <a:pPr marL="0" indent="0" algn="just">
              <a:buNone/>
            </a:pPr>
            <a:r>
              <a:rPr lang="es-CL" sz="2400" dirty="0"/>
              <a:t>3.- El docente debe mantener el distanciamiento social mientras realiza las clases, desplazándose preferentemente en espacio de escritorio y pizarrón. </a:t>
            </a:r>
          </a:p>
          <a:p>
            <a:pPr marL="0" indent="0" algn="just">
              <a:buNone/>
            </a:pPr>
            <a:r>
              <a:rPr lang="es-CL" sz="2400" dirty="0"/>
              <a:t>4. Los estudiantes No usarán delantal. </a:t>
            </a:r>
          </a:p>
          <a:p>
            <a:pPr marL="0" indent="0" algn="just">
              <a:buNone/>
            </a:pPr>
            <a:r>
              <a:rPr lang="es-CL" sz="2400" dirty="0"/>
              <a:t>5. Los estudiantes usarán solamente sus útiles y estuche personal. </a:t>
            </a:r>
          </a:p>
          <a:p>
            <a:pPr marL="0" indent="0" algn="just">
              <a:buNone/>
            </a:pPr>
            <a:r>
              <a:rPr lang="es-CL" sz="2400" dirty="0"/>
              <a:t>6. Las y los estudiantes, al igual que el personal, procurarán usar su cabello largo tomado o trenzado.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367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09600"/>
            <a:ext cx="10515600" cy="5567363"/>
          </a:xfrm>
          <a:gradFill>
            <a:gsLst>
              <a:gs pos="3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57000">
                <a:schemeClr val="accent1">
                  <a:lumMod val="45000"/>
                  <a:lumOff val="55000"/>
                </a:schemeClr>
              </a:gs>
              <a:gs pos="95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/>
          <a:lstStyle/>
          <a:p>
            <a:r>
              <a:rPr lang="es-CL" sz="2400" dirty="0"/>
              <a:t>9. El celular se usará solamente con fines pedagógicos si el docente lo solicita. </a:t>
            </a:r>
          </a:p>
          <a:p>
            <a:r>
              <a:rPr lang="es-CL" sz="2400" dirty="0"/>
              <a:t>10. Durante los 15 minutos de descanso, se sugiere que los docentes propicien una pausa activa para sus estudiantes por medio del movimiento y la interacción manteniendo el distanciamiento social. Se pueden aplicar sugerencias entregadas por el departamento de Educación Física.  </a:t>
            </a:r>
          </a:p>
          <a:p>
            <a:r>
              <a:rPr lang="es-CL" sz="2400" dirty="0"/>
              <a:t>11. El docente será el responsable de borrar el pizarrón. </a:t>
            </a:r>
            <a:endParaRPr lang="es-CL" sz="24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s-CL" sz="2400" dirty="0"/>
              <a:t>12. La sala de clase mantendrá permanentemente dispensador Alcohol Gel, mascarillas para recambio y toallas desinfectantes.</a:t>
            </a:r>
          </a:p>
          <a:p>
            <a:pPr marL="0" indent="0">
              <a:buNone/>
            </a:pPr>
            <a:endParaRPr lang="es-CL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1417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96686" y="500743"/>
            <a:ext cx="10657114" cy="5676220"/>
          </a:xfrm>
        </p:spPr>
        <p:txBody>
          <a:bodyPr>
            <a:normAutofit/>
          </a:bodyPr>
          <a:lstStyle/>
          <a:p>
            <a:r>
              <a:rPr lang="es-CL" sz="2400" b="1" dirty="0">
                <a:solidFill>
                  <a:schemeClr val="accent6">
                    <a:lumMod val="75000"/>
                  </a:schemeClr>
                </a:solidFill>
              </a:rPr>
              <a:t>1.2. </a:t>
            </a:r>
            <a:r>
              <a:rPr lang="es-CL" sz="2400" b="1" dirty="0"/>
              <a:t>Medidas de protección personal para estudiantes, docentes y asistentes de la educación.</a:t>
            </a:r>
          </a:p>
          <a:p>
            <a:endParaRPr lang="es-CL" sz="2400" dirty="0"/>
          </a:p>
          <a:p>
            <a:r>
              <a:rPr lang="es-CL" sz="2400" dirty="0"/>
              <a:t>Elementos de Protección Personal (EPP):</a:t>
            </a:r>
          </a:p>
          <a:p>
            <a:pPr marL="0" indent="0">
              <a:buNone/>
            </a:pPr>
            <a:endParaRPr lang="es-CL" sz="1100" dirty="0"/>
          </a:p>
          <a:p>
            <a:pPr algn="just"/>
            <a:r>
              <a:rPr lang="es-CL" sz="2400" dirty="0"/>
              <a:t> Se deben considerar el uso de los siguientes elementos de protección personal (EPP) cuando se realicen los trabajos de limpieza y desinfección en lugares de trabajo del establecimiento educacional: Pechera desechable o reutilizable o delantal; Mascarilla; Lentes de seguridad o escudo facial; Guantes para labores de aseo desechables o reutilizables: resistentes, impermeables y de manga larga (no quirúrgicos).</a:t>
            </a:r>
          </a:p>
          <a:p>
            <a:pPr algn="just"/>
            <a:endParaRPr lang="es-CL" sz="2400" dirty="0"/>
          </a:p>
          <a:p>
            <a:pPr marL="0" indent="0" algn="just">
              <a:buNone/>
            </a:pPr>
            <a:endParaRPr lang="es-CL" sz="2400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024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64029"/>
            <a:ext cx="10515600" cy="5512934"/>
          </a:xfrm>
        </p:spPr>
        <p:txBody>
          <a:bodyPr>
            <a:normAutofit lnSpcReduction="10000"/>
          </a:bodyPr>
          <a:lstStyle/>
          <a:p>
            <a:r>
              <a:rPr lang="es-CL" b="1" dirty="0"/>
              <a:t>1.3. Rutinas para el ingreso y la salida del establecimiento</a:t>
            </a:r>
          </a:p>
          <a:p>
            <a:pPr marL="0" indent="0">
              <a:buNone/>
            </a:pPr>
            <a:endParaRPr lang="es-CL" sz="1200" b="1" dirty="0"/>
          </a:p>
          <a:p>
            <a:r>
              <a:rPr lang="es-CL" sz="2200" dirty="0"/>
              <a:t>Durante el horario de clases estará permitido el ingreso a los estudiantes y profesores que deben dictar clases, además de los funcionarios que asisten directamente las funciones académicas (asistentes de aula, inspectores, dirección del establecimiento, personal de aseo que tenga funciones de sanitización). </a:t>
            </a:r>
          </a:p>
          <a:p>
            <a:pPr marL="0" indent="0">
              <a:buNone/>
            </a:pPr>
            <a:endParaRPr lang="es-CL" sz="2200" dirty="0"/>
          </a:p>
          <a:p>
            <a:r>
              <a:rPr lang="es-CL" sz="2200" dirty="0"/>
              <a:t>Durante el tiempo en que se encuentren presentes los estudiantes en el colegio, los administrativos, personal de mantención y proveedores serán controlados en portería  y direccionados al lugar de destino, evitando el transito en lugares y espacios en que estén los estudiantes. Los apoderados no podrán ingresar al establecimiento durante el período en que estén estudiantes al interior de este, inclusive al ir a dejarlo al inicio de la jornada o al ir a retirarlo al finalizar la jornada. </a:t>
            </a:r>
          </a:p>
          <a:p>
            <a:pPr marL="0" indent="0">
              <a:buNone/>
            </a:pPr>
            <a:endParaRPr lang="es-CL" sz="2200" b="1" dirty="0"/>
          </a:p>
          <a:p>
            <a:r>
              <a:rPr lang="es-CL" sz="2200" dirty="0"/>
              <a:t>La atención de apoderados (entrevistas, reuniones de apoderados, escuelas para padres, etc…) se limitará a medios virtuales que la dirección del establecimiento determine.</a:t>
            </a:r>
            <a:endParaRPr lang="es-CL" sz="22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4485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13657" y="522514"/>
            <a:ext cx="10940143" cy="5654449"/>
          </a:xfrm>
        </p:spPr>
        <p:txBody>
          <a:bodyPr>
            <a:normAutofit/>
          </a:bodyPr>
          <a:lstStyle/>
          <a:p>
            <a:pPr algn="just"/>
            <a:r>
              <a:rPr lang="es-CL" sz="2400" dirty="0"/>
              <a:t>Al momento de hacer ingreso al establecimiento, toda persona, deberán </a:t>
            </a:r>
            <a:r>
              <a:rPr lang="es-CL" sz="2400" dirty="0" err="1"/>
              <a:t>sanitizar</a:t>
            </a:r>
            <a:r>
              <a:rPr lang="es-CL" sz="2400" dirty="0"/>
              <a:t> sus manos, su calzado y controlar su temperatura. La negación de esta medida, o la presencia de cuadro febril significará el abandono de las dependencias, pudiendo, según sea el caso, llamar a las autoridades sanitarias respectivas o de orden y seguridad. </a:t>
            </a:r>
            <a:r>
              <a:rPr lang="es-CL" sz="2400" b="1" dirty="0"/>
              <a:t>En el caso de cuadros febriles o negación de control por parte de estudiantes, el establecimiento estará facultado para aislar al estudiante, notificando al apoderado de la situación para que haga retiro en el establecimiento.</a:t>
            </a:r>
          </a:p>
          <a:p>
            <a:pPr algn="just"/>
            <a:endParaRPr lang="es-ES" sz="2400" b="1" dirty="0"/>
          </a:p>
          <a:p>
            <a:pPr algn="just"/>
            <a:r>
              <a:rPr lang="es-ES" sz="2400" dirty="0"/>
              <a:t>Toda persona que ingrese al establecimiento, excepto estudiantes, deberá registrarse en la portería del establecimiento.</a:t>
            </a:r>
            <a:endParaRPr lang="es-CL" sz="2400" b="1" dirty="0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6924" y="5487896"/>
            <a:ext cx="1055076" cy="1370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3789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1680</Words>
  <Application>Microsoft Office PowerPoint</Application>
  <PresentationFormat>Panorámica</PresentationFormat>
  <Paragraphs>91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Plan de Funcionamiento año escolar 2021: Protocolos.</vt:lpstr>
      <vt:lpstr>Introducción</vt:lpstr>
      <vt:lpstr>Protocolo Sanitario</vt:lpstr>
      <vt:lpstr>Presentación de PowerPoint</vt:lpstr>
      <vt:lpstr>Protocolo Aula Segura</vt:lpstr>
      <vt:lpstr>Presentación de PowerPoint</vt:lpstr>
      <vt:lpstr>Presentación de PowerPoint</vt:lpstr>
      <vt:lpstr>Presentación de PowerPoint</vt:lpstr>
      <vt:lpstr>Presentación de PowerPoint</vt:lpstr>
      <vt:lpstr>Protocolo para control de acceso a personal interno y visitas.</vt:lpstr>
      <vt:lpstr>Presentación de PowerPoint</vt:lpstr>
      <vt:lpstr>Presentación de PowerPoint</vt:lpstr>
      <vt:lpstr>2. Protocolos de actuación ante sospecha o confirmación de casos COVID-19. </vt:lpstr>
      <vt:lpstr>Presentación de PowerPoint</vt:lpstr>
      <vt:lpstr>Protocolo para el correcto consumo de colación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Funcionamiento año escolar2021: Protocolos.</dc:title>
  <dc:creator>Orientadora</dc:creator>
  <cp:lastModifiedBy>medinacteresa@gmail.com</cp:lastModifiedBy>
  <cp:revision>39</cp:revision>
  <dcterms:created xsi:type="dcterms:W3CDTF">2021-02-26T14:56:18Z</dcterms:created>
  <dcterms:modified xsi:type="dcterms:W3CDTF">2021-07-14T02:45:06Z</dcterms:modified>
</cp:coreProperties>
</file>